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9"/>
  </p:notesMasterIdLst>
  <p:sldIdLst>
    <p:sldId id="297" r:id="rId2"/>
    <p:sldId id="296" r:id="rId3"/>
    <p:sldId id="260" r:id="rId4"/>
    <p:sldId id="302" r:id="rId5"/>
    <p:sldId id="300" r:id="rId6"/>
    <p:sldId id="301" r:id="rId7"/>
    <p:sldId id="304" r:id="rId8"/>
    <p:sldId id="306" r:id="rId9"/>
    <p:sldId id="307" r:id="rId10"/>
    <p:sldId id="308" r:id="rId11"/>
    <p:sldId id="310" r:id="rId12"/>
    <p:sldId id="309" r:id="rId13"/>
    <p:sldId id="311" r:id="rId14"/>
    <p:sldId id="261" r:id="rId15"/>
    <p:sldId id="258" r:id="rId16"/>
    <p:sldId id="298" r:id="rId17"/>
    <p:sldId id="299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scadia Mono" panose="020B0609020000020004" pitchFamily="49" charset="0"/>
      <p:regular r:id="rId24"/>
      <p:bold r:id="rId25"/>
      <p:italic r:id="rId26"/>
      <p:boldItalic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Open Sans" panose="020B0606030504020204" pitchFamily="34" charset="0"/>
      <p:regular r:id="rId32"/>
      <p:bold r:id="rId33"/>
      <p:italic r:id="rId34"/>
      <p:boldItalic r:id="rId35"/>
    </p:embeddedFont>
    <p:embeddedFont>
      <p:font typeface="Space Grotesk Medium" pitchFamily="2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/>
        </p14:section>
        <p14:section name="Light Mode" id="{FBAC04BA-B92C-FC47-972C-B1B4268589A5}">
          <p14:sldIdLst>
            <p14:sldId id="297"/>
            <p14:sldId id="296"/>
            <p14:sldId id="260"/>
            <p14:sldId id="302"/>
            <p14:sldId id="300"/>
            <p14:sldId id="301"/>
            <p14:sldId id="304"/>
            <p14:sldId id="306"/>
            <p14:sldId id="307"/>
            <p14:sldId id="308"/>
            <p14:sldId id="310"/>
            <p14:sldId id="309"/>
            <p14:sldId id="311"/>
            <p14:sldId id="261"/>
            <p14:sldId id="258"/>
            <p14:sldId id="29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35D1"/>
    <a:srgbClr val="502BD3"/>
    <a:srgbClr val="E500B8"/>
    <a:srgbClr val="5C2D91"/>
    <a:srgbClr val="D431BC"/>
    <a:srgbClr val="8F2FFF"/>
    <a:srgbClr val="8661C5"/>
    <a:srgbClr val="A073F8"/>
    <a:srgbClr val="9169E2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1" autoAdjust="0"/>
    <p:restoredTop sz="97251"/>
  </p:normalViewPr>
  <p:slideViewPr>
    <p:cSldViewPr snapToGrid="0">
      <p:cViewPr varScale="1">
        <p:scale>
          <a:sx n="154" d="100"/>
          <a:sy n="154" d="100"/>
        </p:scale>
        <p:origin x="105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26341B-B3A8-4FCD-BAA1-D42A51A807DA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4EE6560-7DC0-4D21-8814-BE65FF2BB1F6}">
      <dgm:prSet phldrT="[Text]"/>
      <dgm:spPr/>
      <dgm:t>
        <a:bodyPr/>
        <a:lstStyle/>
        <a:p>
          <a:r>
            <a:rPr lang="en-US" dirty="0"/>
            <a:t>ASP.NET Core</a:t>
          </a:r>
        </a:p>
      </dgm:t>
    </dgm:pt>
    <dgm:pt modelId="{E4DD9849-2742-4E12-AE69-D6397CC216F0}" type="parTrans" cxnId="{BEB16AE7-FE90-4F59-AB2B-916E2F5C16A8}">
      <dgm:prSet/>
      <dgm:spPr/>
      <dgm:t>
        <a:bodyPr/>
        <a:lstStyle/>
        <a:p>
          <a:endParaRPr lang="en-US"/>
        </a:p>
      </dgm:t>
    </dgm:pt>
    <dgm:pt modelId="{6712E777-0EBA-4B58-A03C-D8FFC8A8E0E8}" type="sibTrans" cxnId="{BEB16AE7-FE90-4F59-AB2B-916E2F5C16A8}">
      <dgm:prSet/>
      <dgm:spPr/>
      <dgm:t>
        <a:bodyPr/>
        <a:lstStyle/>
        <a:p>
          <a:endParaRPr lang="en-US"/>
        </a:p>
      </dgm:t>
    </dgm:pt>
    <dgm:pt modelId="{A606A080-3022-4F3C-8C99-0004003E45FD}">
      <dgm:prSet phldrT="[Text]"/>
      <dgm:spPr/>
      <dgm:t>
        <a:bodyPr/>
        <a:lstStyle/>
        <a:p>
          <a:r>
            <a:rPr lang="en-US" dirty="0"/>
            <a:t>Razor Views (MVC)</a:t>
          </a:r>
        </a:p>
      </dgm:t>
    </dgm:pt>
    <dgm:pt modelId="{AF1F62AD-4BB3-49D5-B5D0-B51DEDFFF3EA}" type="parTrans" cxnId="{E39CFA8D-F48C-4F3F-95EF-1A4EEA2670E9}">
      <dgm:prSet/>
      <dgm:spPr/>
      <dgm:t>
        <a:bodyPr/>
        <a:lstStyle/>
        <a:p>
          <a:endParaRPr lang="en-US"/>
        </a:p>
      </dgm:t>
    </dgm:pt>
    <dgm:pt modelId="{D7642743-DBCF-4A2D-BB7A-C235DBE441F4}" type="sibTrans" cxnId="{E39CFA8D-F48C-4F3F-95EF-1A4EEA2670E9}">
      <dgm:prSet/>
      <dgm:spPr/>
      <dgm:t>
        <a:bodyPr/>
        <a:lstStyle/>
        <a:p>
          <a:endParaRPr lang="en-US"/>
        </a:p>
      </dgm:t>
    </dgm:pt>
    <dgm:pt modelId="{6B852F4C-B2E8-4680-B0FE-CFB997F751BE}">
      <dgm:prSet phldrT="[Text]"/>
      <dgm:spPr/>
      <dgm:t>
        <a:bodyPr/>
        <a:lstStyle/>
        <a:p>
          <a:r>
            <a:rPr lang="en-US" dirty="0"/>
            <a:t>Razor Pages</a:t>
          </a:r>
        </a:p>
      </dgm:t>
    </dgm:pt>
    <dgm:pt modelId="{3C7BEECE-3E65-4462-B6BA-849644C0529A}" type="parTrans" cxnId="{610747BC-9F01-4A30-9E2E-6678A54703C7}">
      <dgm:prSet/>
      <dgm:spPr/>
      <dgm:t>
        <a:bodyPr/>
        <a:lstStyle/>
        <a:p>
          <a:endParaRPr lang="en-US"/>
        </a:p>
      </dgm:t>
    </dgm:pt>
    <dgm:pt modelId="{91DC58AC-9767-4263-9122-034437E09DC1}" type="sibTrans" cxnId="{610747BC-9F01-4A30-9E2E-6678A54703C7}">
      <dgm:prSet/>
      <dgm:spPr/>
      <dgm:t>
        <a:bodyPr/>
        <a:lstStyle/>
        <a:p>
          <a:endParaRPr lang="en-US"/>
        </a:p>
      </dgm:t>
    </dgm:pt>
    <dgm:pt modelId="{4EE00779-48EA-4B02-A7FA-6DCFE58A2C9B}">
      <dgm:prSet phldrT="[Text]"/>
      <dgm:spPr/>
      <dgm:t>
        <a:bodyPr/>
        <a:lstStyle/>
        <a:p>
          <a:r>
            <a:rPr lang="en-US" dirty="0"/>
            <a:t>Razor Components</a:t>
          </a:r>
        </a:p>
      </dgm:t>
    </dgm:pt>
    <dgm:pt modelId="{ABF7A794-F9F9-4AAB-9122-6622C301CF8B}" type="parTrans" cxnId="{ACE9EBF0-C756-4BDB-9AA1-4EEBF339DF01}">
      <dgm:prSet/>
      <dgm:spPr/>
      <dgm:t>
        <a:bodyPr/>
        <a:lstStyle/>
        <a:p>
          <a:endParaRPr lang="en-US"/>
        </a:p>
      </dgm:t>
    </dgm:pt>
    <dgm:pt modelId="{BE2CC6CE-0719-4A58-B479-80CE5AEB44F7}" type="sibTrans" cxnId="{ACE9EBF0-C756-4BDB-9AA1-4EEBF339DF01}">
      <dgm:prSet/>
      <dgm:spPr/>
      <dgm:t>
        <a:bodyPr/>
        <a:lstStyle/>
        <a:p>
          <a:endParaRPr lang="en-US"/>
        </a:p>
      </dgm:t>
    </dgm:pt>
    <dgm:pt modelId="{51B4D183-3487-4A97-BFA4-7043DBDB0BEF}">
      <dgm:prSet phldrT="[Text]"/>
      <dgm:spPr/>
      <dgm:t>
        <a:bodyPr/>
        <a:lstStyle/>
        <a:p>
          <a:r>
            <a:rPr lang="en-US" dirty="0"/>
            <a:t>Headless</a:t>
          </a:r>
          <a:br>
            <a:rPr lang="en-US" dirty="0"/>
          </a:br>
          <a:r>
            <a:rPr lang="en-US" dirty="0"/>
            <a:t>(Web API + JavaScript)</a:t>
          </a:r>
        </a:p>
      </dgm:t>
    </dgm:pt>
    <dgm:pt modelId="{6B27C265-88FF-46F5-AD67-8CEB66E9050A}" type="parTrans" cxnId="{0639A6A4-3982-4C73-A1BA-729CC72ECBD5}">
      <dgm:prSet/>
      <dgm:spPr/>
      <dgm:t>
        <a:bodyPr/>
        <a:lstStyle/>
        <a:p>
          <a:endParaRPr lang="en-US"/>
        </a:p>
      </dgm:t>
    </dgm:pt>
    <dgm:pt modelId="{E230C071-4316-4B01-B1FD-DD13AF77300A}" type="sibTrans" cxnId="{0639A6A4-3982-4C73-A1BA-729CC72ECBD5}">
      <dgm:prSet/>
      <dgm:spPr/>
      <dgm:t>
        <a:bodyPr/>
        <a:lstStyle/>
        <a:p>
          <a:endParaRPr lang="en-US"/>
        </a:p>
      </dgm:t>
    </dgm:pt>
    <dgm:pt modelId="{7AE5ED64-7A0E-4B25-A4A9-54FA7CFBF954}" type="pres">
      <dgm:prSet presAssocID="{8626341B-B3A8-4FCD-BAA1-D42A51A807DA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CB9460AC-3597-4864-8984-C37800750F00}" type="pres">
      <dgm:prSet presAssocID="{8626341B-B3A8-4FCD-BAA1-D42A51A807DA}" presName="matrix" presStyleCnt="0"/>
      <dgm:spPr/>
    </dgm:pt>
    <dgm:pt modelId="{B552F6FB-D537-45E9-B7A2-833AE76EF0FF}" type="pres">
      <dgm:prSet presAssocID="{8626341B-B3A8-4FCD-BAA1-D42A51A807DA}" presName="tile1" presStyleLbl="node1" presStyleIdx="0" presStyleCnt="4"/>
      <dgm:spPr/>
    </dgm:pt>
    <dgm:pt modelId="{ACE3BF0B-C666-4176-8802-EED2EA088D22}" type="pres">
      <dgm:prSet presAssocID="{8626341B-B3A8-4FCD-BAA1-D42A51A807DA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5FB0C54-1BD8-4695-8BB9-B15475CA43B0}" type="pres">
      <dgm:prSet presAssocID="{8626341B-B3A8-4FCD-BAA1-D42A51A807DA}" presName="tile2" presStyleLbl="node1" presStyleIdx="1" presStyleCnt="4"/>
      <dgm:spPr/>
    </dgm:pt>
    <dgm:pt modelId="{696776DB-5E8E-44EE-87B5-A055B596E1E9}" type="pres">
      <dgm:prSet presAssocID="{8626341B-B3A8-4FCD-BAA1-D42A51A807DA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3DDD0F-4FBF-4D8F-B7B8-CA798A472959}" type="pres">
      <dgm:prSet presAssocID="{8626341B-B3A8-4FCD-BAA1-D42A51A807DA}" presName="tile3" presStyleLbl="node1" presStyleIdx="2" presStyleCnt="4"/>
      <dgm:spPr/>
    </dgm:pt>
    <dgm:pt modelId="{16998AFA-C67B-4C9D-983B-5C8862A0B739}" type="pres">
      <dgm:prSet presAssocID="{8626341B-B3A8-4FCD-BAA1-D42A51A807DA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267A6E3-F92A-407C-8931-A5A98A3F6DF2}" type="pres">
      <dgm:prSet presAssocID="{8626341B-B3A8-4FCD-BAA1-D42A51A807DA}" presName="tile4" presStyleLbl="node1" presStyleIdx="3" presStyleCnt="4"/>
      <dgm:spPr/>
    </dgm:pt>
    <dgm:pt modelId="{7CB76FC2-DC2A-4585-9BE9-59E1FDAF7B78}" type="pres">
      <dgm:prSet presAssocID="{8626341B-B3A8-4FCD-BAA1-D42A51A807DA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D6E9C22A-4426-4CAB-9577-7183A432DF87}" type="pres">
      <dgm:prSet presAssocID="{8626341B-B3A8-4FCD-BAA1-D42A51A807DA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382BA008-6B4C-4B7C-8134-E019A67C575C}" type="presOf" srcId="{4EE00779-48EA-4B02-A7FA-6DCFE58A2C9B}" destId="{063DDD0F-4FBF-4D8F-B7B8-CA798A472959}" srcOrd="0" destOrd="0" presId="urn:microsoft.com/office/officeart/2005/8/layout/matrix1"/>
    <dgm:cxn modelId="{9E3E322B-7281-49DF-81A9-05185BFD2C33}" type="presOf" srcId="{51B4D183-3487-4A97-BFA4-7043DBDB0BEF}" destId="{7CB76FC2-DC2A-4585-9BE9-59E1FDAF7B78}" srcOrd="1" destOrd="0" presId="urn:microsoft.com/office/officeart/2005/8/layout/matrix1"/>
    <dgm:cxn modelId="{ACACA54F-6954-4283-B5DA-3EE2D016183C}" type="presOf" srcId="{6B852F4C-B2E8-4680-B0FE-CFB997F751BE}" destId="{E5FB0C54-1BD8-4695-8BB9-B15475CA43B0}" srcOrd="0" destOrd="0" presId="urn:microsoft.com/office/officeart/2005/8/layout/matrix1"/>
    <dgm:cxn modelId="{790DBA7F-28BA-4364-9790-0F35381E5A96}" type="presOf" srcId="{A606A080-3022-4F3C-8C99-0004003E45FD}" destId="{B552F6FB-D537-45E9-B7A2-833AE76EF0FF}" srcOrd="0" destOrd="0" presId="urn:microsoft.com/office/officeart/2005/8/layout/matrix1"/>
    <dgm:cxn modelId="{E39CFA8D-F48C-4F3F-95EF-1A4EEA2670E9}" srcId="{24EE6560-7DC0-4D21-8814-BE65FF2BB1F6}" destId="{A606A080-3022-4F3C-8C99-0004003E45FD}" srcOrd="0" destOrd="0" parTransId="{AF1F62AD-4BB3-49D5-B5D0-B51DEDFFF3EA}" sibTransId="{D7642743-DBCF-4A2D-BB7A-C235DBE441F4}"/>
    <dgm:cxn modelId="{0639A6A4-3982-4C73-A1BA-729CC72ECBD5}" srcId="{24EE6560-7DC0-4D21-8814-BE65FF2BB1F6}" destId="{51B4D183-3487-4A97-BFA4-7043DBDB0BEF}" srcOrd="3" destOrd="0" parTransId="{6B27C265-88FF-46F5-AD67-8CEB66E9050A}" sibTransId="{E230C071-4316-4B01-B1FD-DD13AF77300A}"/>
    <dgm:cxn modelId="{339BB7B1-3BDF-427E-A741-1B02206FE9D4}" type="presOf" srcId="{8626341B-B3A8-4FCD-BAA1-D42A51A807DA}" destId="{7AE5ED64-7A0E-4B25-A4A9-54FA7CFBF954}" srcOrd="0" destOrd="0" presId="urn:microsoft.com/office/officeart/2005/8/layout/matrix1"/>
    <dgm:cxn modelId="{16B3B5B4-7A23-48A0-B848-1A4244C1986B}" type="presOf" srcId="{4EE00779-48EA-4B02-A7FA-6DCFE58A2C9B}" destId="{16998AFA-C67B-4C9D-983B-5C8862A0B739}" srcOrd="1" destOrd="0" presId="urn:microsoft.com/office/officeart/2005/8/layout/matrix1"/>
    <dgm:cxn modelId="{610747BC-9F01-4A30-9E2E-6678A54703C7}" srcId="{24EE6560-7DC0-4D21-8814-BE65FF2BB1F6}" destId="{6B852F4C-B2E8-4680-B0FE-CFB997F751BE}" srcOrd="1" destOrd="0" parTransId="{3C7BEECE-3E65-4462-B6BA-849644C0529A}" sibTransId="{91DC58AC-9767-4263-9122-034437E09DC1}"/>
    <dgm:cxn modelId="{DFDED0C7-86BF-4AEB-9762-CD0FC61C6F82}" type="presOf" srcId="{51B4D183-3487-4A97-BFA4-7043DBDB0BEF}" destId="{8267A6E3-F92A-407C-8931-A5A98A3F6DF2}" srcOrd="0" destOrd="0" presId="urn:microsoft.com/office/officeart/2005/8/layout/matrix1"/>
    <dgm:cxn modelId="{BB1817E4-892A-4FCC-9B64-A79399561469}" type="presOf" srcId="{6B852F4C-B2E8-4680-B0FE-CFB997F751BE}" destId="{696776DB-5E8E-44EE-87B5-A055B596E1E9}" srcOrd="1" destOrd="0" presId="urn:microsoft.com/office/officeart/2005/8/layout/matrix1"/>
    <dgm:cxn modelId="{BEB16AE7-FE90-4F59-AB2B-916E2F5C16A8}" srcId="{8626341B-B3A8-4FCD-BAA1-D42A51A807DA}" destId="{24EE6560-7DC0-4D21-8814-BE65FF2BB1F6}" srcOrd="0" destOrd="0" parTransId="{E4DD9849-2742-4E12-AE69-D6397CC216F0}" sibTransId="{6712E777-0EBA-4B58-A03C-D8FFC8A8E0E8}"/>
    <dgm:cxn modelId="{ACE9EBF0-C756-4BDB-9AA1-4EEBF339DF01}" srcId="{24EE6560-7DC0-4D21-8814-BE65FF2BB1F6}" destId="{4EE00779-48EA-4B02-A7FA-6DCFE58A2C9B}" srcOrd="2" destOrd="0" parTransId="{ABF7A794-F9F9-4AAB-9122-6622C301CF8B}" sibTransId="{BE2CC6CE-0719-4A58-B479-80CE5AEB44F7}"/>
    <dgm:cxn modelId="{37E915F1-4AC8-4A4E-A252-475CF3F391CD}" type="presOf" srcId="{24EE6560-7DC0-4D21-8814-BE65FF2BB1F6}" destId="{D6E9C22A-4426-4CAB-9577-7183A432DF87}" srcOrd="0" destOrd="0" presId="urn:microsoft.com/office/officeart/2005/8/layout/matrix1"/>
    <dgm:cxn modelId="{FD117AF2-3CF4-4B09-A674-3F91025CB3C7}" type="presOf" srcId="{A606A080-3022-4F3C-8C99-0004003E45FD}" destId="{ACE3BF0B-C666-4176-8802-EED2EA088D22}" srcOrd="1" destOrd="0" presId="urn:microsoft.com/office/officeart/2005/8/layout/matrix1"/>
    <dgm:cxn modelId="{2F900B8B-F362-4D06-9E6D-E8BE735D1156}" type="presParOf" srcId="{7AE5ED64-7A0E-4B25-A4A9-54FA7CFBF954}" destId="{CB9460AC-3597-4864-8984-C37800750F00}" srcOrd="0" destOrd="0" presId="urn:microsoft.com/office/officeart/2005/8/layout/matrix1"/>
    <dgm:cxn modelId="{D1B6BDAD-591A-42C6-BE61-69B1E321A760}" type="presParOf" srcId="{CB9460AC-3597-4864-8984-C37800750F00}" destId="{B552F6FB-D537-45E9-B7A2-833AE76EF0FF}" srcOrd="0" destOrd="0" presId="urn:microsoft.com/office/officeart/2005/8/layout/matrix1"/>
    <dgm:cxn modelId="{5873B972-7442-4D2A-A4BA-E6333D771F48}" type="presParOf" srcId="{CB9460AC-3597-4864-8984-C37800750F00}" destId="{ACE3BF0B-C666-4176-8802-EED2EA088D22}" srcOrd="1" destOrd="0" presId="urn:microsoft.com/office/officeart/2005/8/layout/matrix1"/>
    <dgm:cxn modelId="{C8CA4808-0973-4C07-BF5B-2CABFC17AA48}" type="presParOf" srcId="{CB9460AC-3597-4864-8984-C37800750F00}" destId="{E5FB0C54-1BD8-4695-8BB9-B15475CA43B0}" srcOrd="2" destOrd="0" presId="urn:microsoft.com/office/officeart/2005/8/layout/matrix1"/>
    <dgm:cxn modelId="{751AC146-9B39-4923-9255-8AD5437635E6}" type="presParOf" srcId="{CB9460AC-3597-4864-8984-C37800750F00}" destId="{696776DB-5E8E-44EE-87B5-A055B596E1E9}" srcOrd="3" destOrd="0" presId="urn:microsoft.com/office/officeart/2005/8/layout/matrix1"/>
    <dgm:cxn modelId="{A67BEFDE-EBE7-4CAD-AE77-2D8E29B494B8}" type="presParOf" srcId="{CB9460AC-3597-4864-8984-C37800750F00}" destId="{063DDD0F-4FBF-4D8F-B7B8-CA798A472959}" srcOrd="4" destOrd="0" presId="urn:microsoft.com/office/officeart/2005/8/layout/matrix1"/>
    <dgm:cxn modelId="{67909966-1EF6-4F72-A6D7-4CBEB0C882D6}" type="presParOf" srcId="{CB9460AC-3597-4864-8984-C37800750F00}" destId="{16998AFA-C67B-4C9D-983B-5C8862A0B739}" srcOrd="5" destOrd="0" presId="urn:microsoft.com/office/officeart/2005/8/layout/matrix1"/>
    <dgm:cxn modelId="{F906ACF9-E39D-40A4-8C07-567AB8D966AB}" type="presParOf" srcId="{CB9460AC-3597-4864-8984-C37800750F00}" destId="{8267A6E3-F92A-407C-8931-A5A98A3F6DF2}" srcOrd="6" destOrd="0" presId="urn:microsoft.com/office/officeart/2005/8/layout/matrix1"/>
    <dgm:cxn modelId="{F80E7302-BB8E-4071-9B48-D4BAE80EA4A4}" type="presParOf" srcId="{CB9460AC-3597-4864-8984-C37800750F00}" destId="{7CB76FC2-DC2A-4585-9BE9-59E1FDAF7B78}" srcOrd="7" destOrd="0" presId="urn:microsoft.com/office/officeart/2005/8/layout/matrix1"/>
    <dgm:cxn modelId="{B53E2EA1-3DB8-4A1A-A2D1-59B2F3A6FAEE}" type="presParOf" srcId="{7AE5ED64-7A0E-4B25-A4A9-54FA7CFBF954}" destId="{D6E9C22A-4426-4CAB-9577-7183A432DF87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52F6FB-D537-45E9-B7A2-833AE76EF0FF}">
      <dsp:nvSpPr>
        <dsp:cNvPr id="0" name=""/>
        <dsp:cNvSpPr/>
      </dsp:nvSpPr>
      <dsp:spPr>
        <a:xfrm rot="16200000">
          <a:off x="1637506" y="-1637506"/>
          <a:ext cx="2211387" cy="5486400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368" tIns="277368" rIns="277368" bIns="277368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Razor Views (MVC)</a:t>
          </a:r>
        </a:p>
      </dsp:txBody>
      <dsp:txXfrm rot="5400000">
        <a:off x="-1" y="1"/>
        <a:ext cx="5486400" cy="1658540"/>
      </dsp:txXfrm>
    </dsp:sp>
    <dsp:sp modelId="{E5FB0C54-1BD8-4695-8BB9-B15475CA43B0}">
      <dsp:nvSpPr>
        <dsp:cNvPr id="0" name=""/>
        <dsp:cNvSpPr/>
      </dsp:nvSpPr>
      <dsp:spPr>
        <a:xfrm>
          <a:off x="5486400" y="0"/>
          <a:ext cx="5486400" cy="2211387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368" tIns="277368" rIns="277368" bIns="277368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Razor Pages</a:t>
          </a:r>
        </a:p>
      </dsp:txBody>
      <dsp:txXfrm>
        <a:off x="5486400" y="0"/>
        <a:ext cx="5486400" cy="1658540"/>
      </dsp:txXfrm>
    </dsp:sp>
    <dsp:sp modelId="{063DDD0F-4FBF-4D8F-B7B8-CA798A472959}">
      <dsp:nvSpPr>
        <dsp:cNvPr id="0" name=""/>
        <dsp:cNvSpPr/>
      </dsp:nvSpPr>
      <dsp:spPr>
        <a:xfrm rot="10800000">
          <a:off x="0" y="2211387"/>
          <a:ext cx="5486400" cy="2211387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368" tIns="277368" rIns="277368" bIns="277368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Razor Components</a:t>
          </a:r>
        </a:p>
      </dsp:txBody>
      <dsp:txXfrm rot="10800000">
        <a:off x="0" y="2764234"/>
        <a:ext cx="5486400" cy="1658540"/>
      </dsp:txXfrm>
    </dsp:sp>
    <dsp:sp modelId="{8267A6E3-F92A-407C-8931-A5A98A3F6DF2}">
      <dsp:nvSpPr>
        <dsp:cNvPr id="0" name=""/>
        <dsp:cNvSpPr/>
      </dsp:nvSpPr>
      <dsp:spPr>
        <a:xfrm rot="5400000">
          <a:off x="7123906" y="573881"/>
          <a:ext cx="2211387" cy="5486400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368" tIns="277368" rIns="277368" bIns="277368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Headless</a:t>
          </a:r>
          <a:br>
            <a:rPr lang="en-US" sz="3900" kern="1200" dirty="0"/>
          </a:br>
          <a:r>
            <a:rPr lang="en-US" sz="3900" kern="1200" dirty="0"/>
            <a:t>(Web API + JavaScript)</a:t>
          </a:r>
        </a:p>
      </dsp:txBody>
      <dsp:txXfrm rot="-5400000">
        <a:off x="5486399" y="2764234"/>
        <a:ext cx="5486400" cy="1658540"/>
      </dsp:txXfrm>
    </dsp:sp>
    <dsp:sp modelId="{D6E9C22A-4426-4CAB-9577-7183A432DF87}">
      <dsp:nvSpPr>
        <dsp:cNvPr id="0" name=""/>
        <dsp:cNvSpPr/>
      </dsp:nvSpPr>
      <dsp:spPr>
        <a:xfrm>
          <a:off x="3840480" y="1658540"/>
          <a:ext cx="3291840" cy="1105693"/>
        </a:xfrm>
        <a:prstGeom prst="round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ASP.NET Core</a:t>
          </a:r>
        </a:p>
      </dsp:txBody>
      <dsp:txXfrm>
        <a:off x="3894455" y="1712515"/>
        <a:ext cx="3183890" cy="9977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18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rgress.co/3QLhK2C" TargetMode="External"/><Relationship Id="rId2" Type="http://schemas.openxmlformats.org/officeDocument/2006/relationships/hyperlink" Target="https://edcharbeneau.com/dotnet-8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06830B-45F1-4EC3-B21C-662EEB201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is Modular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E4AC83-7D19-42D5-10D8-D4F07A7BC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1298" y="1825626"/>
            <a:ext cx="7651102" cy="4422775"/>
          </a:xfrm>
        </p:spPr>
        <p:txBody>
          <a:bodyPr/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01: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builder =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WebApplication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.CreateBuilder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args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02: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Add Web API controllers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03: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builder.Services.AddControllers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04: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Add Razor Views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05: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builder.Services.AddMvc</a:t>
            </a:r>
            <a:r>
              <a:rPr lang="en-US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();</a:t>
            </a:r>
            <a:endParaRPr lang="en-US" sz="1800" dirty="0">
              <a:solidFill>
                <a:srgbClr val="0000FF"/>
              </a:solidFill>
              <a:highlight>
                <a:srgbClr val="FFFF00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06: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app 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builder.Build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07: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Configure Routing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08: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app.MapControllers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D2059DD-CF1B-82D4-7140-6370776BFA6F}"/>
              </a:ext>
            </a:extLst>
          </p:cNvPr>
          <p:cNvGrpSpPr/>
          <p:nvPr/>
        </p:nvGrpSpPr>
        <p:grpSpPr>
          <a:xfrm>
            <a:off x="1163216" y="3761483"/>
            <a:ext cx="1651519" cy="1651519"/>
            <a:chOff x="2209796" y="5187382"/>
            <a:chExt cx="1651519" cy="1651519"/>
          </a:xfrm>
        </p:grpSpPr>
        <p:pic>
          <p:nvPicPr>
            <p:cNvPr id="11" name="Graphic 10" descr="Puzzle with solid fill">
              <a:extLst>
                <a:ext uri="{FF2B5EF4-FFF2-40B4-BE49-F238E27FC236}">
                  <a16:creationId xmlns:a16="http://schemas.microsoft.com/office/drawing/2014/main" id="{71FC6E20-6115-94A6-7298-2922BD738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09796" y="5187382"/>
              <a:ext cx="1651519" cy="165151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DC12BB3-1362-A5F3-A14C-48851D7D13D7}"/>
                </a:ext>
              </a:extLst>
            </p:cNvPr>
            <p:cNvSpPr txBox="1"/>
            <p:nvPr/>
          </p:nvSpPr>
          <p:spPr>
            <a:xfrm rot="18953115">
              <a:off x="2610722" y="5783833"/>
              <a:ext cx="8338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HTTP: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3F9696B-7726-0492-8734-2B2466EA3076}"/>
              </a:ext>
            </a:extLst>
          </p:cNvPr>
          <p:cNvGrpSpPr/>
          <p:nvPr/>
        </p:nvGrpSpPr>
        <p:grpSpPr>
          <a:xfrm>
            <a:off x="1010815" y="3466322"/>
            <a:ext cx="1651519" cy="1651519"/>
            <a:chOff x="2209796" y="5187382"/>
            <a:chExt cx="1651519" cy="1651519"/>
          </a:xfrm>
        </p:grpSpPr>
        <p:pic>
          <p:nvPicPr>
            <p:cNvPr id="8" name="Graphic 7" descr="Puzzle with solid fill">
              <a:extLst>
                <a:ext uri="{FF2B5EF4-FFF2-40B4-BE49-F238E27FC236}">
                  <a16:creationId xmlns:a16="http://schemas.microsoft.com/office/drawing/2014/main" id="{D9862751-CAAA-12A1-DBBD-DA0048A12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209796" y="5187382"/>
              <a:ext cx="1651519" cy="165151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BD7ADCC-FC7C-9371-235F-4444085E8FC5}"/>
                </a:ext>
              </a:extLst>
            </p:cNvPr>
            <p:cNvSpPr txBox="1"/>
            <p:nvPr/>
          </p:nvSpPr>
          <p:spPr>
            <a:xfrm rot="18953115">
              <a:off x="2610722" y="5783833"/>
              <a:ext cx="8338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chemeClr val="bg1"/>
                  </a:solidFill>
                </a:rPr>
                <a:t>cshtml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Graphic 2" descr="Shopping cart with solid fill">
            <a:extLst>
              <a:ext uri="{FF2B5EF4-FFF2-40B4-BE49-F238E27FC236}">
                <a16:creationId xmlns:a16="http://schemas.microsoft.com/office/drawing/2014/main" id="{8DCE5F3F-A8D8-CC11-B6BF-DD1B300BF5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8416" y="4292082"/>
            <a:ext cx="1956319" cy="195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517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artoon character holding a hammer and toolbox&#10;&#10;Description automatically generated">
            <a:extLst>
              <a:ext uri="{FF2B5EF4-FFF2-40B4-BE49-F238E27FC236}">
                <a16:creationId xmlns:a16="http://schemas.microsoft.com/office/drawing/2014/main" id="{EB713B61-7CA4-313F-0F08-9C0A4D3C8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14" y="1750981"/>
            <a:ext cx="3721359" cy="372135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E06830B-45F1-4EC3-B21C-662EEB201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is Modular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E4AC83-7D19-42D5-10D8-D4F07A7BC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1298" y="1825626"/>
            <a:ext cx="7651102" cy="4422775"/>
          </a:xfrm>
        </p:spPr>
        <p:txBody>
          <a:bodyPr/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01: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builder =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WebApplication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.CreateBuilder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args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02: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Add Web API controllers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03: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builder.Services.AddControllers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04: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Add Razor Views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05: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builder.Services.AddMvc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  <a:endParaRPr lang="en-US" sz="1800" dirty="0">
              <a:solidFill>
                <a:srgbClr val="0000FF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06: </a:t>
            </a:r>
            <a:r>
              <a:rPr lang="en-US" sz="18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app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builder.Build</a:t>
            </a:r>
            <a:r>
              <a:rPr lang="en-US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07: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Configure Routing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08: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app.MapControllers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D656903-155C-FE87-37E2-77303E119B1B}"/>
              </a:ext>
            </a:extLst>
          </p:cNvPr>
          <p:cNvGrpSpPr/>
          <p:nvPr/>
        </p:nvGrpSpPr>
        <p:grpSpPr>
          <a:xfrm rot="2700000">
            <a:off x="1022737" y="4272060"/>
            <a:ext cx="1954764" cy="1978220"/>
            <a:chOff x="6983184" y="4115188"/>
            <a:chExt cx="1954764" cy="1978220"/>
          </a:xfrm>
        </p:grpSpPr>
        <p:sp>
          <p:nvSpPr>
            <p:cNvPr id="24" name="Freeform: Shape 23" descr="Puzzle with solid fill">
              <a:extLst>
                <a:ext uri="{FF2B5EF4-FFF2-40B4-BE49-F238E27FC236}">
                  <a16:creationId xmlns:a16="http://schemas.microsoft.com/office/drawing/2014/main" id="{2DDAF2A5-CEBA-2765-7D46-27359A2D40D6}"/>
                </a:ext>
              </a:extLst>
            </p:cNvPr>
            <p:cNvSpPr/>
            <p:nvPr/>
          </p:nvSpPr>
          <p:spPr>
            <a:xfrm>
              <a:off x="6983184" y="4115188"/>
              <a:ext cx="1954764" cy="1978220"/>
            </a:xfrm>
            <a:custGeom>
              <a:avLst/>
              <a:gdLst>
                <a:gd name="connsiteX0" fmla="*/ 1177174 w 1954764"/>
                <a:gd name="connsiteY0" fmla="*/ 0 h 1978220"/>
                <a:gd name="connsiteX1" fmla="*/ 1469630 w 1954764"/>
                <a:gd name="connsiteY1" fmla="*/ 292457 h 1978220"/>
                <a:gd name="connsiteX2" fmla="*/ 1591774 w 1954764"/>
                <a:gd name="connsiteY2" fmla="*/ 194398 h 1978220"/>
                <a:gd name="connsiteX3" fmla="*/ 1818858 w 1954764"/>
                <a:gd name="connsiteY3" fmla="*/ 120423 h 1978220"/>
                <a:gd name="connsiteX4" fmla="*/ 1830900 w 1954764"/>
                <a:gd name="connsiteY4" fmla="*/ 132466 h 1978220"/>
                <a:gd name="connsiteX5" fmla="*/ 1760366 w 1954764"/>
                <a:gd name="connsiteY5" fmla="*/ 362990 h 1978220"/>
                <a:gd name="connsiteX6" fmla="*/ 1662307 w 1954764"/>
                <a:gd name="connsiteY6" fmla="*/ 485134 h 1978220"/>
                <a:gd name="connsiteX7" fmla="*/ 1954764 w 1954764"/>
                <a:gd name="connsiteY7" fmla="*/ 777590 h 1978220"/>
                <a:gd name="connsiteX8" fmla="*/ 1758646 w 1954764"/>
                <a:gd name="connsiteY8" fmla="*/ 973708 h 1978220"/>
                <a:gd name="connsiteX9" fmla="*/ 1636502 w 1954764"/>
                <a:gd name="connsiteY9" fmla="*/ 875649 h 1978220"/>
                <a:gd name="connsiteX10" fmla="*/ 1405978 w 1954764"/>
                <a:gd name="connsiteY10" fmla="*/ 805116 h 1978220"/>
                <a:gd name="connsiteX11" fmla="*/ 1393936 w 1954764"/>
                <a:gd name="connsiteY11" fmla="*/ 817158 h 1978220"/>
                <a:gd name="connsiteX12" fmla="*/ 1467910 w 1954764"/>
                <a:gd name="connsiteY12" fmla="*/ 1044242 h 1978220"/>
                <a:gd name="connsiteX13" fmla="*/ 1565969 w 1954764"/>
                <a:gd name="connsiteY13" fmla="*/ 1166385 h 1978220"/>
                <a:gd name="connsiteX14" fmla="*/ 1364538 w 1954764"/>
                <a:gd name="connsiteY14" fmla="*/ 1367816 h 1978220"/>
                <a:gd name="connsiteX15" fmla="*/ 1376266 w 1954764"/>
                <a:gd name="connsiteY15" fmla="*/ 1379544 h 1978220"/>
                <a:gd name="connsiteX16" fmla="*/ 1180148 w 1954764"/>
                <a:gd name="connsiteY16" fmla="*/ 1575662 h 1978220"/>
                <a:gd name="connsiteX17" fmla="*/ 1058004 w 1954764"/>
                <a:gd name="connsiteY17" fmla="*/ 1477603 h 1978220"/>
                <a:gd name="connsiteX18" fmla="*/ 827480 w 1954764"/>
                <a:gd name="connsiteY18" fmla="*/ 1407070 h 1978220"/>
                <a:gd name="connsiteX19" fmla="*/ 815438 w 1954764"/>
                <a:gd name="connsiteY19" fmla="*/ 1419112 h 1978220"/>
                <a:gd name="connsiteX20" fmla="*/ 889412 w 1954764"/>
                <a:gd name="connsiteY20" fmla="*/ 1646196 h 1978220"/>
                <a:gd name="connsiteX21" fmla="*/ 987471 w 1954764"/>
                <a:gd name="connsiteY21" fmla="*/ 1768339 h 1978220"/>
                <a:gd name="connsiteX22" fmla="*/ 777590 w 1954764"/>
                <a:gd name="connsiteY22" fmla="*/ 1978220 h 1978220"/>
                <a:gd name="connsiteX23" fmla="*/ 485134 w 1954764"/>
                <a:gd name="connsiteY23" fmla="*/ 1685763 h 1978220"/>
                <a:gd name="connsiteX24" fmla="*/ 362990 w 1954764"/>
                <a:gd name="connsiteY24" fmla="*/ 1783822 h 1978220"/>
                <a:gd name="connsiteX25" fmla="*/ 135906 w 1954764"/>
                <a:gd name="connsiteY25" fmla="*/ 1857797 h 1978220"/>
                <a:gd name="connsiteX26" fmla="*/ 123864 w 1954764"/>
                <a:gd name="connsiteY26" fmla="*/ 1845754 h 1978220"/>
                <a:gd name="connsiteX27" fmla="*/ 194398 w 1954764"/>
                <a:gd name="connsiteY27" fmla="*/ 1615230 h 1978220"/>
                <a:gd name="connsiteX28" fmla="*/ 292457 w 1954764"/>
                <a:gd name="connsiteY28" fmla="*/ 1493086 h 1978220"/>
                <a:gd name="connsiteX29" fmla="*/ 0 w 1954764"/>
                <a:gd name="connsiteY29" fmla="*/ 1200630 h 1978220"/>
                <a:gd name="connsiteX30" fmla="*/ 208160 w 1954764"/>
                <a:gd name="connsiteY30" fmla="*/ 990749 h 1978220"/>
                <a:gd name="connsiteX31" fmla="*/ 330304 w 1954764"/>
                <a:gd name="connsiteY31" fmla="*/ 1088808 h 1978220"/>
                <a:gd name="connsiteX32" fmla="*/ 560828 w 1954764"/>
                <a:gd name="connsiteY32" fmla="*/ 1159342 h 1978220"/>
                <a:gd name="connsiteX33" fmla="*/ 572871 w 1954764"/>
                <a:gd name="connsiteY33" fmla="*/ 1147299 h 1978220"/>
                <a:gd name="connsiteX34" fmla="*/ 498896 w 1954764"/>
                <a:gd name="connsiteY34" fmla="*/ 920215 h 1978220"/>
                <a:gd name="connsiteX35" fmla="*/ 400837 w 1954764"/>
                <a:gd name="connsiteY35" fmla="*/ 798072 h 1978220"/>
                <a:gd name="connsiteX36" fmla="*/ 590189 w 1954764"/>
                <a:gd name="connsiteY36" fmla="*/ 610367 h 1978220"/>
                <a:gd name="connsiteX37" fmla="*/ 578498 w 1954764"/>
                <a:gd name="connsiteY37" fmla="*/ 598676 h 1978220"/>
                <a:gd name="connsiteX38" fmla="*/ 786658 w 1954764"/>
                <a:gd name="connsiteY38" fmla="*/ 388795 h 1978220"/>
                <a:gd name="connsiteX39" fmla="*/ 908802 w 1954764"/>
                <a:gd name="connsiteY39" fmla="*/ 486854 h 1978220"/>
                <a:gd name="connsiteX40" fmla="*/ 1139326 w 1954764"/>
                <a:gd name="connsiteY40" fmla="*/ 557388 h 1978220"/>
                <a:gd name="connsiteX41" fmla="*/ 1151369 w 1954764"/>
                <a:gd name="connsiteY41" fmla="*/ 545345 h 1978220"/>
                <a:gd name="connsiteX42" fmla="*/ 1077394 w 1954764"/>
                <a:gd name="connsiteY42" fmla="*/ 318261 h 1978220"/>
                <a:gd name="connsiteX43" fmla="*/ 979335 w 1954764"/>
                <a:gd name="connsiteY43" fmla="*/ 196118 h 197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954764" h="1978220">
                  <a:moveTo>
                    <a:pt x="1177174" y="0"/>
                  </a:moveTo>
                  <a:lnTo>
                    <a:pt x="1469630" y="292457"/>
                  </a:lnTo>
                  <a:cubicBezTo>
                    <a:pt x="1516079" y="338905"/>
                    <a:pt x="1593494" y="259770"/>
                    <a:pt x="1591774" y="194398"/>
                  </a:cubicBezTo>
                  <a:cubicBezTo>
                    <a:pt x="1588333" y="80856"/>
                    <a:pt x="1734561" y="39568"/>
                    <a:pt x="1818858" y="120423"/>
                  </a:cubicBezTo>
                  <a:lnTo>
                    <a:pt x="1830900" y="132466"/>
                  </a:lnTo>
                  <a:cubicBezTo>
                    <a:pt x="1911756" y="216762"/>
                    <a:pt x="1873908" y="366431"/>
                    <a:pt x="1760366" y="362990"/>
                  </a:cubicBezTo>
                  <a:cubicBezTo>
                    <a:pt x="1694994" y="361270"/>
                    <a:pt x="1615858" y="438685"/>
                    <a:pt x="1662307" y="485134"/>
                  </a:cubicBezTo>
                  <a:lnTo>
                    <a:pt x="1954764" y="777590"/>
                  </a:lnTo>
                  <a:lnTo>
                    <a:pt x="1758646" y="973708"/>
                  </a:lnTo>
                  <a:cubicBezTo>
                    <a:pt x="1712197" y="1020157"/>
                    <a:pt x="1634782" y="941022"/>
                    <a:pt x="1636502" y="875649"/>
                  </a:cubicBezTo>
                  <a:cubicBezTo>
                    <a:pt x="1639943" y="762107"/>
                    <a:pt x="1490274" y="724260"/>
                    <a:pt x="1405978" y="805116"/>
                  </a:cubicBezTo>
                  <a:lnTo>
                    <a:pt x="1393936" y="817158"/>
                  </a:lnTo>
                  <a:cubicBezTo>
                    <a:pt x="1313080" y="901454"/>
                    <a:pt x="1354368" y="1047682"/>
                    <a:pt x="1467910" y="1044242"/>
                  </a:cubicBezTo>
                  <a:cubicBezTo>
                    <a:pt x="1535003" y="1042521"/>
                    <a:pt x="1612418" y="1119936"/>
                    <a:pt x="1565969" y="1166385"/>
                  </a:cubicBezTo>
                  <a:lnTo>
                    <a:pt x="1364538" y="1367816"/>
                  </a:lnTo>
                  <a:lnTo>
                    <a:pt x="1376266" y="1379544"/>
                  </a:lnTo>
                  <a:lnTo>
                    <a:pt x="1180148" y="1575662"/>
                  </a:lnTo>
                  <a:cubicBezTo>
                    <a:pt x="1133699" y="1622111"/>
                    <a:pt x="1056284" y="1542976"/>
                    <a:pt x="1058004" y="1477603"/>
                  </a:cubicBezTo>
                  <a:cubicBezTo>
                    <a:pt x="1061445" y="1364061"/>
                    <a:pt x="911776" y="1326214"/>
                    <a:pt x="827480" y="1407070"/>
                  </a:cubicBezTo>
                  <a:lnTo>
                    <a:pt x="815438" y="1419112"/>
                  </a:lnTo>
                  <a:cubicBezTo>
                    <a:pt x="734582" y="1503408"/>
                    <a:pt x="775870" y="1649636"/>
                    <a:pt x="889412" y="1646196"/>
                  </a:cubicBezTo>
                  <a:cubicBezTo>
                    <a:pt x="956505" y="1644475"/>
                    <a:pt x="1033920" y="1721890"/>
                    <a:pt x="987471" y="1768339"/>
                  </a:cubicBezTo>
                  <a:lnTo>
                    <a:pt x="777590" y="1978220"/>
                  </a:lnTo>
                  <a:lnTo>
                    <a:pt x="485134" y="1685763"/>
                  </a:lnTo>
                  <a:cubicBezTo>
                    <a:pt x="438685" y="1639314"/>
                    <a:pt x="361270" y="1718450"/>
                    <a:pt x="362990" y="1783822"/>
                  </a:cubicBezTo>
                  <a:cubicBezTo>
                    <a:pt x="366431" y="1897364"/>
                    <a:pt x="220203" y="1938652"/>
                    <a:pt x="135906" y="1857797"/>
                  </a:cubicBezTo>
                  <a:lnTo>
                    <a:pt x="123864" y="1845754"/>
                  </a:lnTo>
                  <a:cubicBezTo>
                    <a:pt x="43008" y="1761458"/>
                    <a:pt x="80856" y="1611789"/>
                    <a:pt x="194398" y="1615230"/>
                  </a:cubicBezTo>
                  <a:cubicBezTo>
                    <a:pt x="259770" y="1616950"/>
                    <a:pt x="338905" y="1539535"/>
                    <a:pt x="292457" y="1493086"/>
                  </a:cubicBezTo>
                  <a:lnTo>
                    <a:pt x="0" y="1200630"/>
                  </a:lnTo>
                  <a:lnTo>
                    <a:pt x="208160" y="990749"/>
                  </a:lnTo>
                  <a:cubicBezTo>
                    <a:pt x="254609" y="944300"/>
                    <a:pt x="332024" y="1023435"/>
                    <a:pt x="330304" y="1088808"/>
                  </a:cubicBezTo>
                  <a:cubicBezTo>
                    <a:pt x="326863" y="1202350"/>
                    <a:pt x="476532" y="1240197"/>
                    <a:pt x="560828" y="1159342"/>
                  </a:cubicBezTo>
                  <a:lnTo>
                    <a:pt x="572871" y="1147299"/>
                  </a:lnTo>
                  <a:cubicBezTo>
                    <a:pt x="653726" y="1063003"/>
                    <a:pt x="612438" y="916775"/>
                    <a:pt x="498896" y="920215"/>
                  </a:cubicBezTo>
                  <a:cubicBezTo>
                    <a:pt x="433524" y="921936"/>
                    <a:pt x="354388" y="844521"/>
                    <a:pt x="400837" y="798072"/>
                  </a:cubicBezTo>
                  <a:lnTo>
                    <a:pt x="590189" y="610367"/>
                  </a:lnTo>
                  <a:lnTo>
                    <a:pt x="578498" y="598676"/>
                  </a:lnTo>
                  <a:lnTo>
                    <a:pt x="786658" y="388795"/>
                  </a:lnTo>
                  <a:cubicBezTo>
                    <a:pt x="833107" y="342346"/>
                    <a:pt x="910522" y="421481"/>
                    <a:pt x="908802" y="486854"/>
                  </a:cubicBezTo>
                  <a:cubicBezTo>
                    <a:pt x="905361" y="600396"/>
                    <a:pt x="1055030" y="638243"/>
                    <a:pt x="1139326" y="557388"/>
                  </a:cubicBezTo>
                  <a:lnTo>
                    <a:pt x="1151369" y="545345"/>
                  </a:lnTo>
                  <a:cubicBezTo>
                    <a:pt x="1232224" y="461049"/>
                    <a:pt x="1190936" y="314821"/>
                    <a:pt x="1077394" y="318261"/>
                  </a:cubicBezTo>
                  <a:cubicBezTo>
                    <a:pt x="1012022" y="319982"/>
                    <a:pt x="932886" y="242567"/>
                    <a:pt x="979335" y="196118"/>
                  </a:cubicBezTo>
                  <a:close/>
                </a:path>
              </a:pathLst>
            </a:custGeom>
            <a:solidFill>
              <a:schemeClr val="accent3"/>
            </a:solidFill>
            <a:ln w="17165" cap="flat">
              <a:solidFill>
                <a:srgbClr val="E500B8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81AD456-3957-00CB-AE4C-2098639A2F37}"/>
                </a:ext>
              </a:extLst>
            </p:cNvPr>
            <p:cNvSpPr txBox="1"/>
            <p:nvPr/>
          </p:nvSpPr>
          <p:spPr>
            <a:xfrm rot="18953115">
              <a:off x="7109740" y="4915295"/>
              <a:ext cx="16414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MVC App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52445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artoon character holding a tablet and pencil&#10;&#10;Description automatically generated">
            <a:extLst>
              <a:ext uri="{FF2B5EF4-FFF2-40B4-BE49-F238E27FC236}">
                <a16:creationId xmlns:a16="http://schemas.microsoft.com/office/drawing/2014/main" id="{651E9C83-8D3F-FE20-6EAF-625EF129E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20" y="1682620"/>
            <a:ext cx="3474098" cy="347409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E06830B-45F1-4EC3-B21C-662EEB201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is Modular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E4AC83-7D19-42D5-10D8-D4F07A7BC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1298" y="1825626"/>
            <a:ext cx="7651102" cy="4422775"/>
          </a:xfrm>
        </p:spPr>
        <p:txBody>
          <a:bodyPr/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01: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builder =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WebApplication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.CreateBuilder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args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02: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Add Web API controllers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03: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builder.Services.AddControllers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04: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Add Razor Views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05: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builder.Services.AddMvc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  <a:endParaRPr lang="en-US" sz="1800" dirty="0">
              <a:solidFill>
                <a:srgbClr val="0000FF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06: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app 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builder.Build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07: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Configure Routing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08: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app.MapControllers</a:t>
            </a:r>
            <a:r>
              <a:rPr lang="en-US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dirty="0"/>
          </a:p>
        </p:txBody>
      </p:sp>
      <p:pic>
        <p:nvPicPr>
          <p:cNvPr id="12" name="Graphic 11" descr="Route (Two Pins With A Path) with solid fill">
            <a:extLst>
              <a:ext uri="{FF2B5EF4-FFF2-40B4-BE49-F238E27FC236}">
                <a16:creationId xmlns:a16="http://schemas.microsoft.com/office/drawing/2014/main" id="{3F51DD41-3379-B0C3-1B95-FDF91B241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31102" y="3962401"/>
            <a:ext cx="2253530" cy="21273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8217D90-229C-C882-29CA-5AEF075939BD}"/>
              </a:ext>
            </a:extLst>
          </p:cNvPr>
          <p:cNvSpPr txBox="1"/>
          <p:nvPr/>
        </p:nvSpPr>
        <p:spPr>
          <a:xfrm>
            <a:off x="2062066" y="5549785"/>
            <a:ext cx="4543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E500B8"/>
                </a:solidFill>
              </a:rPr>
              <a:t>https://myapp.net/my-resource-location</a:t>
            </a:r>
          </a:p>
        </p:txBody>
      </p:sp>
    </p:spTree>
    <p:extLst>
      <p:ext uri="{BB962C8B-B14F-4D97-AF65-F5344CB8AC3E}">
        <p14:creationId xmlns:p14="http://schemas.microsoft.com/office/powerpoint/2010/main" val="3917092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UI, the choice is yours</a:t>
            </a:r>
          </a:p>
        </p:txBody>
      </p:sp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A5DA9BF3-A3BD-5617-71D0-C6617614C1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1" name="Content Placeholder 40">
            <a:extLst>
              <a:ext uri="{FF2B5EF4-FFF2-40B4-BE49-F238E27FC236}">
                <a16:creationId xmlns:a16="http://schemas.microsoft.com/office/drawing/2014/main" id="{CF1EE9E3-6C60-29B2-E0FC-BBF1A25AB7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C5068BA-789E-8A20-5421-906D0A127860}"/>
              </a:ext>
            </a:extLst>
          </p:cNvPr>
          <p:cNvGrpSpPr/>
          <p:nvPr/>
        </p:nvGrpSpPr>
        <p:grpSpPr>
          <a:xfrm>
            <a:off x="883348" y="1722996"/>
            <a:ext cx="4777550" cy="4705000"/>
            <a:chOff x="1352936" y="1710555"/>
            <a:chExt cx="4777550" cy="470500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35071AE-877E-628D-FC51-F8EEBD3F131E}"/>
                </a:ext>
              </a:extLst>
            </p:cNvPr>
            <p:cNvGrpSpPr/>
            <p:nvPr/>
          </p:nvGrpSpPr>
          <p:grpSpPr>
            <a:xfrm>
              <a:off x="1860039" y="2077723"/>
              <a:ext cx="3918580" cy="3918579"/>
              <a:chOff x="4136709" y="2077723"/>
              <a:chExt cx="3918580" cy="3918579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D1EAF793-B5C4-03E4-C95E-DF8ED72F05C4}"/>
                  </a:ext>
                </a:extLst>
              </p:cNvPr>
              <p:cNvSpPr/>
              <p:nvPr/>
            </p:nvSpPr>
            <p:spPr>
              <a:xfrm>
                <a:off x="4136710" y="2077723"/>
                <a:ext cx="1915061" cy="1915061"/>
              </a:xfrm>
              <a:custGeom>
                <a:avLst/>
                <a:gdLst>
                  <a:gd name="connsiteX0" fmla="*/ 0 w 1915061"/>
                  <a:gd name="connsiteY0" fmla="*/ 1915061 h 1915061"/>
                  <a:gd name="connsiteX1" fmla="*/ 1915061 w 1915061"/>
                  <a:gd name="connsiteY1" fmla="*/ 0 h 1915061"/>
                  <a:gd name="connsiteX2" fmla="*/ 1915061 w 1915061"/>
                  <a:gd name="connsiteY2" fmla="*/ 1915061 h 1915061"/>
                  <a:gd name="connsiteX3" fmla="*/ 0 w 1915061"/>
                  <a:gd name="connsiteY3" fmla="*/ 1915061 h 1915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15061" h="1915061">
                    <a:moveTo>
                      <a:pt x="0" y="1915061"/>
                    </a:moveTo>
                    <a:cubicBezTo>
                      <a:pt x="0" y="857402"/>
                      <a:pt x="857402" y="0"/>
                      <a:pt x="1915061" y="0"/>
                    </a:cubicBezTo>
                    <a:lnTo>
                      <a:pt x="1915061" y="1915061"/>
                    </a:lnTo>
                    <a:lnTo>
                      <a:pt x="0" y="1915061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674700" tIns="674700" rIns="113792" bIns="113792" numCol="1" spcCol="1270" anchor="ctr" anchorCtr="0">
                <a:noAutofit/>
              </a:bodyPr>
              <a:lstStyle/>
              <a:p>
                <a:pPr marL="0" lvl="0" indent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kern="1200" dirty="0"/>
                  <a:t>Razor Views (MVC)</a:t>
                </a:r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A9ACB30-DE10-5400-0614-342680FF5C1E}"/>
                  </a:ext>
                </a:extLst>
              </p:cNvPr>
              <p:cNvSpPr/>
              <p:nvPr/>
            </p:nvSpPr>
            <p:spPr>
              <a:xfrm>
                <a:off x="6140227" y="2077723"/>
                <a:ext cx="1915061" cy="1915061"/>
              </a:xfrm>
              <a:custGeom>
                <a:avLst/>
                <a:gdLst>
                  <a:gd name="connsiteX0" fmla="*/ 0 w 1915061"/>
                  <a:gd name="connsiteY0" fmla="*/ 1915061 h 1915061"/>
                  <a:gd name="connsiteX1" fmla="*/ 1915061 w 1915061"/>
                  <a:gd name="connsiteY1" fmla="*/ 0 h 1915061"/>
                  <a:gd name="connsiteX2" fmla="*/ 1915061 w 1915061"/>
                  <a:gd name="connsiteY2" fmla="*/ 1915061 h 1915061"/>
                  <a:gd name="connsiteX3" fmla="*/ 0 w 1915061"/>
                  <a:gd name="connsiteY3" fmla="*/ 1915061 h 1915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15061" h="1915061">
                    <a:moveTo>
                      <a:pt x="0" y="0"/>
                    </a:moveTo>
                    <a:cubicBezTo>
                      <a:pt x="1057659" y="0"/>
                      <a:pt x="1915061" y="857402"/>
                      <a:pt x="1915061" y="1915061"/>
                    </a:cubicBezTo>
                    <a:lnTo>
                      <a:pt x="0" y="1915061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13792" tIns="674700" rIns="674700" bIns="113792" numCol="1" spcCol="1270" anchor="ctr" anchorCtr="0">
                <a:noAutofit/>
              </a:bodyPr>
              <a:lstStyle/>
              <a:p>
                <a:pPr marL="0" lvl="0" indent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kern="1200" dirty="0"/>
                  <a:t>Razor Pages</a:t>
                </a:r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F52C80F7-4B43-6B87-D587-4A906F70247E}"/>
                  </a:ext>
                </a:extLst>
              </p:cNvPr>
              <p:cNvSpPr/>
              <p:nvPr/>
            </p:nvSpPr>
            <p:spPr>
              <a:xfrm rot="21600000">
                <a:off x="6140227" y="4081240"/>
                <a:ext cx="1915062" cy="1915062"/>
              </a:xfrm>
              <a:custGeom>
                <a:avLst/>
                <a:gdLst>
                  <a:gd name="connsiteX0" fmla="*/ 0 w 1915061"/>
                  <a:gd name="connsiteY0" fmla="*/ 1915061 h 1915061"/>
                  <a:gd name="connsiteX1" fmla="*/ 1915061 w 1915061"/>
                  <a:gd name="connsiteY1" fmla="*/ 0 h 1915061"/>
                  <a:gd name="connsiteX2" fmla="*/ 1915061 w 1915061"/>
                  <a:gd name="connsiteY2" fmla="*/ 1915061 h 1915061"/>
                  <a:gd name="connsiteX3" fmla="*/ 0 w 1915061"/>
                  <a:gd name="connsiteY3" fmla="*/ 1915061 h 1915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15061" h="1915061">
                    <a:moveTo>
                      <a:pt x="1915061" y="0"/>
                    </a:moveTo>
                    <a:cubicBezTo>
                      <a:pt x="1915061" y="1057659"/>
                      <a:pt x="1057659" y="1915061"/>
                      <a:pt x="0" y="1915061"/>
                    </a:cubicBezTo>
                    <a:lnTo>
                      <a:pt x="0" y="0"/>
                    </a:lnTo>
                    <a:lnTo>
                      <a:pt x="1915061" y="0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13792" tIns="113792" rIns="674701" bIns="674701" numCol="1" spcCol="1270" anchor="ctr" anchorCtr="0">
                <a:noAutofit/>
              </a:bodyPr>
              <a:lstStyle/>
              <a:p>
                <a:pPr marL="0" lvl="0" indent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kern="1200" dirty="0"/>
                  <a:t>Headless</a:t>
                </a:r>
                <a:br>
                  <a:rPr lang="en-US" sz="1600" kern="1200" dirty="0"/>
                </a:br>
                <a:r>
                  <a:rPr lang="en-US" sz="1600" kern="1200" dirty="0"/>
                  <a:t>(Web API + JavaScript)</a:t>
                </a:r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4DA5DB6-6A97-E0B3-00AA-F323E091C8CE}"/>
                  </a:ext>
                </a:extLst>
              </p:cNvPr>
              <p:cNvSpPr/>
              <p:nvPr/>
            </p:nvSpPr>
            <p:spPr>
              <a:xfrm rot="21600000">
                <a:off x="4136709" y="4081240"/>
                <a:ext cx="1915062" cy="1915062"/>
              </a:xfrm>
              <a:custGeom>
                <a:avLst/>
                <a:gdLst>
                  <a:gd name="connsiteX0" fmla="*/ 0 w 1915061"/>
                  <a:gd name="connsiteY0" fmla="*/ 1915061 h 1915061"/>
                  <a:gd name="connsiteX1" fmla="*/ 1915061 w 1915061"/>
                  <a:gd name="connsiteY1" fmla="*/ 0 h 1915061"/>
                  <a:gd name="connsiteX2" fmla="*/ 1915061 w 1915061"/>
                  <a:gd name="connsiteY2" fmla="*/ 1915061 h 1915061"/>
                  <a:gd name="connsiteX3" fmla="*/ 0 w 1915061"/>
                  <a:gd name="connsiteY3" fmla="*/ 1915061 h 1915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15061" h="1915061">
                    <a:moveTo>
                      <a:pt x="1915061" y="1915061"/>
                    </a:moveTo>
                    <a:cubicBezTo>
                      <a:pt x="857402" y="1915061"/>
                      <a:pt x="0" y="1057659"/>
                      <a:pt x="0" y="0"/>
                    </a:cubicBezTo>
                    <a:lnTo>
                      <a:pt x="1915061" y="0"/>
                    </a:lnTo>
                    <a:lnTo>
                      <a:pt x="1915061" y="1915061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674701" tIns="113792" rIns="113792" bIns="674700" numCol="1" spcCol="1270" anchor="ctr" anchorCtr="0">
                <a:noAutofit/>
              </a:bodyPr>
              <a:lstStyle/>
              <a:p>
                <a:pPr marL="0" lvl="0" indent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kern="1200"/>
                  <a:t>Razor Components</a:t>
                </a:r>
                <a:endParaRPr lang="en-US" sz="1600" kern="1200" dirty="0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C07CE60-5B8F-218B-A4FE-6EA8C65FDE39}"/>
                </a:ext>
              </a:extLst>
            </p:cNvPr>
            <p:cNvGrpSpPr/>
            <p:nvPr/>
          </p:nvGrpSpPr>
          <p:grpSpPr>
            <a:xfrm>
              <a:off x="1415142" y="1777481"/>
              <a:ext cx="1651519" cy="1651519"/>
              <a:chOff x="2477274" y="4450264"/>
              <a:chExt cx="1651519" cy="1651519"/>
            </a:xfrm>
          </p:grpSpPr>
          <p:pic>
            <p:nvPicPr>
              <p:cNvPr id="5" name="Graphic 4" descr="Puzzle with solid fill">
                <a:extLst>
                  <a:ext uri="{FF2B5EF4-FFF2-40B4-BE49-F238E27FC236}">
                    <a16:creationId xmlns:a16="http://schemas.microsoft.com/office/drawing/2014/main" id="{906AC2B5-505D-504C-1A97-036BF3EC0F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477274" y="4450264"/>
                <a:ext cx="1651519" cy="1651519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1BA207F-082C-F126-4EA8-F95F61254082}"/>
                  </a:ext>
                </a:extLst>
              </p:cNvPr>
              <p:cNvSpPr txBox="1"/>
              <p:nvPr/>
            </p:nvSpPr>
            <p:spPr>
              <a:xfrm rot="18953115">
                <a:off x="2878200" y="5046715"/>
                <a:ext cx="8338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>
                    <a:solidFill>
                      <a:schemeClr val="bg1"/>
                    </a:solidFill>
                  </a:rPr>
                  <a:t>cshtml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68CACD0-BEA5-1D19-7205-95C2A789BEC0}"/>
                </a:ext>
              </a:extLst>
            </p:cNvPr>
            <p:cNvGrpSpPr/>
            <p:nvPr/>
          </p:nvGrpSpPr>
          <p:grpSpPr>
            <a:xfrm rot="5400000">
              <a:off x="4430427" y="1710555"/>
              <a:ext cx="1651519" cy="1651519"/>
              <a:chOff x="2209796" y="5187382"/>
              <a:chExt cx="1651519" cy="1651519"/>
            </a:xfrm>
          </p:grpSpPr>
          <p:pic>
            <p:nvPicPr>
              <p:cNvPr id="8" name="Graphic 7" descr="Puzzle with solid fill">
                <a:extLst>
                  <a:ext uri="{FF2B5EF4-FFF2-40B4-BE49-F238E27FC236}">
                    <a16:creationId xmlns:a16="http://schemas.microsoft.com/office/drawing/2014/main" id="{09666DF7-1750-C7F2-FC3F-D9EB344308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209796" y="5187382"/>
                <a:ext cx="1651519" cy="1651519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7B2D357-14D9-E090-787D-582BBA018B4D}"/>
                  </a:ext>
                </a:extLst>
              </p:cNvPr>
              <p:cNvSpPr txBox="1"/>
              <p:nvPr/>
            </p:nvSpPr>
            <p:spPr>
              <a:xfrm rot="18953115">
                <a:off x="2610722" y="5783833"/>
                <a:ext cx="8338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>
                    <a:solidFill>
                      <a:schemeClr val="bg1"/>
                    </a:solidFill>
                  </a:rPr>
                  <a:t>cshtml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B459F8D-C631-5C65-5086-8F79EB84614A}"/>
                </a:ext>
              </a:extLst>
            </p:cNvPr>
            <p:cNvGrpSpPr/>
            <p:nvPr/>
          </p:nvGrpSpPr>
          <p:grpSpPr>
            <a:xfrm rot="5400000">
              <a:off x="1352936" y="4645025"/>
              <a:ext cx="1651519" cy="1651519"/>
              <a:chOff x="2209796" y="5187382"/>
              <a:chExt cx="1651519" cy="1651519"/>
            </a:xfrm>
          </p:grpSpPr>
          <p:pic>
            <p:nvPicPr>
              <p:cNvPr id="11" name="Graphic 10" descr="Puzzle with solid fill">
                <a:extLst>
                  <a:ext uri="{FF2B5EF4-FFF2-40B4-BE49-F238E27FC236}">
                    <a16:creationId xmlns:a16="http://schemas.microsoft.com/office/drawing/2014/main" id="{2E5280D7-55C6-47B7-5823-EF6D9C131B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209796" y="5187382"/>
                <a:ext cx="1651519" cy="1651519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598535-E54D-73EB-BBDF-B294CA2B396D}"/>
                  </a:ext>
                </a:extLst>
              </p:cNvPr>
              <p:cNvSpPr txBox="1"/>
              <p:nvPr/>
            </p:nvSpPr>
            <p:spPr>
              <a:xfrm rot="18953115">
                <a:off x="2610722" y="5783833"/>
                <a:ext cx="8338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razor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965B920-1B79-7FA4-922B-A414570BA52B}"/>
                </a:ext>
              </a:extLst>
            </p:cNvPr>
            <p:cNvGrpSpPr/>
            <p:nvPr/>
          </p:nvGrpSpPr>
          <p:grpSpPr>
            <a:xfrm>
              <a:off x="4478967" y="4764036"/>
              <a:ext cx="1651519" cy="1651519"/>
              <a:chOff x="2209796" y="5187382"/>
              <a:chExt cx="1651519" cy="1651519"/>
            </a:xfrm>
          </p:grpSpPr>
          <p:pic>
            <p:nvPicPr>
              <p:cNvPr id="14" name="Graphic 13" descr="Puzzle with solid fill">
                <a:extLst>
                  <a:ext uri="{FF2B5EF4-FFF2-40B4-BE49-F238E27FC236}">
                    <a16:creationId xmlns:a16="http://schemas.microsoft.com/office/drawing/2014/main" id="{332289BF-5883-2A83-DBA6-978CA22BEF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209796" y="5187382"/>
                <a:ext cx="1651519" cy="165151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E15DA3D-02CC-7621-203E-FFB01ADEA36D}"/>
                  </a:ext>
                </a:extLst>
              </p:cNvPr>
              <p:cNvSpPr txBox="1"/>
              <p:nvPr/>
            </p:nvSpPr>
            <p:spPr>
              <a:xfrm rot="18953115">
                <a:off x="2610722" y="5783833"/>
                <a:ext cx="8338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html</a:t>
                </a:r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06997B8-4612-EED9-26D1-7FFDBCF6FB57}"/>
              </a:ext>
            </a:extLst>
          </p:cNvPr>
          <p:cNvGrpSpPr/>
          <p:nvPr/>
        </p:nvGrpSpPr>
        <p:grpSpPr>
          <a:xfrm>
            <a:off x="7078873" y="2501814"/>
            <a:ext cx="3088479" cy="2984309"/>
            <a:chOff x="8288951" y="2507887"/>
            <a:chExt cx="3088479" cy="2984309"/>
          </a:xfrm>
        </p:grpSpPr>
        <p:pic>
          <p:nvPicPr>
            <p:cNvPr id="27" name="Graphic 26" descr="Marker with solid fill">
              <a:extLst>
                <a:ext uri="{FF2B5EF4-FFF2-40B4-BE49-F238E27FC236}">
                  <a16:creationId xmlns:a16="http://schemas.microsoft.com/office/drawing/2014/main" id="{09D87F9B-61D9-456D-6E84-EC65D7DDB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288951" y="3542841"/>
              <a:ext cx="914400" cy="914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DECDAB4-29CB-F436-6806-87CC9D293022}"/>
                </a:ext>
              </a:extLst>
            </p:cNvPr>
            <p:cNvSpPr txBox="1"/>
            <p:nvPr/>
          </p:nvSpPr>
          <p:spPr>
            <a:xfrm>
              <a:off x="9042304" y="3815375"/>
              <a:ext cx="15790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MapBlazorHub</a:t>
              </a:r>
              <a:endParaRPr lang="en-US" dirty="0"/>
            </a:p>
          </p:txBody>
        </p:sp>
        <p:pic>
          <p:nvPicPr>
            <p:cNvPr id="30" name="Graphic 29" descr="Marker with solid fill">
              <a:extLst>
                <a:ext uri="{FF2B5EF4-FFF2-40B4-BE49-F238E27FC236}">
                  <a16:creationId xmlns:a16="http://schemas.microsoft.com/office/drawing/2014/main" id="{0D9A8219-AF40-3C3F-6B34-21B05BC38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288951" y="4577796"/>
              <a:ext cx="914400" cy="9144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A30C416-39AA-19C3-1E78-83F623186650}"/>
                </a:ext>
              </a:extLst>
            </p:cNvPr>
            <p:cNvSpPr txBox="1"/>
            <p:nvPr/>
          </p:nvSpPr>
          <p:spPr>
            <a:xfrm>
              <a:off x="9042304" y="4850330"/>
              <a:ext cx="23351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MapRazorComponents</a:t>
              </a:r>
              <a:endParaRPr lang="en-US" dirty="0"/>
            </a:p>
          </p:txBody>
        </p:sp>
        <p:pic>
          <p:nvPicPr>
            <p:cNvPr id="32" name="Graphic 31" descr="Marker with solid fill">
              <a:extLst>
                <a:ext uri="{FF2B5EF4-FFF2-40B4-BE49-F238E27FC236}">
                  <a16:creationId xmlns:a16="http://schemas.microsoft.com/office/drawing/2014/main" id="{F5C6D1A9-B3E6-5463-71F0-2A8DA3D02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288951" y="2507887"/>
              <a:ext cx="914400" cy="91440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A1C23D2-3881-811E-29D8-1FB77218FDB4}"/>
                </a:ext>
              </a:extLst>
            </p:cNvPr>
            <p:cNvSpPr txBox="1"/>
            <p:nvPr/>
          </p:nvSpPr>
          <p:spPr>
            <a:xfrm>
              <a:off x="9042304" y="2780421"/>
              <a:ext cx="16416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MapControllers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98138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 anchor="ctr">
            <a:normAutofit/>
          </a:bodyPr>
          <a:lstStyle/>
          <a:p>
            <a:r>
              <a:rPr lang="en-US" dirty="0"/>
              <a:t>Modernization with </a:t>
            </a:r>
            <a:r>
              <a:rPr lang="en-US" dirty="0">
                <a:solidFill>
                  <a:srgbClr val="5C2D91"/>
                </a:solidFill>
              </a:rPr>
              <a:t>Razor Components</a:t>
            </a:r>
          </a:p>
        </p:txBody>
      </p:sp>
      <p:pic>
        <p:nvPicPr>
          <p:cNvPr id="5" name="Content Placeholder 4" descr="A purple and black symbol&#10;&#10;Description automatically generated">
            <a:extLst>
              <a:ext uri="{FF2B5EF4-FFF2-40B4-BE49-F238E27FC236}">
                <a16:creationId xmlns:a16="http://schemas.microsoft.com/office/drawing/2014/main" id="{6DB5DBA9-2B78-A364-A380-16D9718CC8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39031" y="1825625"/>
            <a:ext cx="4351338" cy="4351338"/>
          </a:xfrm>
          <a:noFill/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6EF3CA17-78CC-9263-E52F-0D7E3CD1B6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500B8"/>
                </a:solidFill>
              </a:rPr>
              <a:t>Full-stack .NET (C#)</a:t>
            </a:r>
          </a:p>
          <a:p>
            <a:pPr lvl="1"/>
            <a:r>
              <a:rPr lang="en-US" dirty="0"/>
              <a:t>Little to no JavaScript</a:t>
            </a:r>
          </a:p>
          <a:p>
            <a:r>
              <a:rPr lang="en-US" dirty="0">
                <a:solidFill>
                  <a:srgbClr val="E500B8"/>
                </a:solidFill>
              </a:rPr>
              <a:t>Enhanced Productivity</a:t>
            </a:r>
          </a:p>
          <a:p>
            <a:pPr lvl="1"/>
            <a:r>
              <a:rPr lang="en-US" dirty="0"/>
              <a:t>Component architecture</a:t>
            </a:r>
          </a:p>
          <a:p>
            <a:pPr lvl="1"/>
            <a:r>
              <a:rPr lang="en-US" dirty="0"/>
              <a:t>Data Binding</a:t>
            </a:r>
          </a:p>
          <a:p>
            <a:pPr lvl="1"/>
            <a:r>
              <a:rPr lang="en-US" dirty="0"/>
              <a:t>Intuitive Templating</a:t>
            </a:r>
          </a:p>
          <a:p>
            <a:r>
              <a:rPr lang="en-US" dirty="0">
                <a:solidFill>
                  <a:srgbClr val="E500B8"/>
                </a:solidFill>
              </a:rPr>
              <a:t>Rendering Options</a:t>
            </a:r>
          </a:p>
          <a:p>
            <a:pPr lvl="1"/>
            <a:r>
              <a:rPr lang="en-US" dirty="0"/>
              <a:t>Static Server (HTML)</a:t>
            </a:r>
          </a:p>
          <a:p>
            <a:pPr lvl="1"/>
            <a:r>
              <a:rPr lang="en-US" dirty="0"/>
              <a:t>Server Interactive (SignalR)</a:t>
            </a:r>
          </a:p>
          <a:p>
            <a:pPr lvl="1"/>
            <a:r>
              <a:rPr lang="en-US" dirty="0"/>
              <a:t>Client Interactive (WASM)</a:t>
            </a:r>
          </a:p>
        </p:txBody>
      </p: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92F13D-B550-934F-4905-70412FFA9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750" y="0"/>
            <a:ext cx="85645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259E291-E7B5-EC84-BF9A-7EA7A828B4A8}"/>
              </a:ext>
            </a:extLst>
          </p:cNvPr>
          <p:cNvSpPr/>
          <p:nvPr/>
        </p:nvSpPr>
        <p:spPr>
          <a:xfrm>
            <a:off x="-43542" y="3429000"/>
            <a:ext cx="9591870" cy="18272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  <a:noFill/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ED35D1"/>
                </a:solidFill>
              </a:rPr>
              <a:t>Integrating Blazor with an existing ASP.NET Core MVC App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3000"/>
              </a:spcBef>
              <a:buNone/>
            </a:pPr>
            <a:r>
              <a:rPr lang="en-US" dirty="0"/>
              <a:t>EdCharbeneau.com </a:t>
            </a:r>
            <a:br>
              <a:rPr lang="en-US" dirty="0"/>
            </a:br>
            <a:r>
              <a:rPr lang="en-US" dirty="0">
                <a:effectLst/>
                <a:hlinkClick r:id="rId2" tooltip="https://aka.ms/get-dotnet-8"/>
              </a:rPr>
              <a:t>EdCharbeneau.com/dotnet-8</a:t>
            </a:r>
            <a:endParaRPr lang="en-US" dirty="0">
              <a:effectLst/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Telerik UI for Core &amp; Blazor .NET 8 Day Zero Support!</a:t>
            </a:r>
            <a:br>
              <a:rPr lang="en-US" dirty="0"/>
            </a:br>
            <a:r>
              <a:rPr lang="en-US" b="0" i="0" u="none" strike="noStrike" dirty="0">
                <a:effectLst/>
                <a:latin typeface="Slack-Lato"/>
                <a:hlinkClick r:id="rId3"/>
              </a:rPr>
              <a:t>prgress.co/3QLhK2C</a:t>
            </a:r>
            <a:endParaRPr lang="en-US" u="sng" dirty="0">
              <a:solidFill>
                <a:srgbClr val="502BD3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BD5B29B-D37A-0F55-E5FF-791D501045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B7AE80-78AF-AD6F-83B6-69E8BE69C1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2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Download .NET 8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0777" y="3258296"/>
            <a:ext cx="9110444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https://aka.ms/get-dotnet-8</a:t>
            </a:r>
            <a:r>
              <a:rPr lang="en-US" sz="5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/>
          <a:lstStyle/>
          <a:p>
            <a:r>
              <a:rPr lang="en-US" dirty="0"/>
              <a:t>Integrating Blazor with existing .NET web apps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/>
          <a:lstStyle/>
          <a:p>
            <a:r>
              <a:rPr lang="en-US" dirty="0"/>
              <a:t>Ed Charbeneau</a:t>
            </a:r>
          </a:p>
          <a:p>
            <a:r>
              <a:rPr lang="en-US" dirty="0"/>
              <a:t>Principal Developer Advocate at </a:t>
            </a:r>
            <a:r>
              <a:rPr lang="en-US" b="1" dirty="0"/>
              <a:t>Progress Software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ASP.NET Core UI, the choice is yours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FA9AF5D0-DCDB-9C67-FC9F-9F416C0F3E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4166630"/>
              </p:ext>
            </p:extLst>
          </p:nvPr>
        </p:nvGraphicFramePr>
        <p:xfrm>
          <a:off x="609600" y="1825625"/>
          <a:ext cx="10972800" cy="4422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BFA56B-7CDB-6D4A-DCA1-322606740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UI, the choice is yours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F2C068-7A31-A250-1175-984ABAD6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Font typeface="Courier New" panose="02070309020205020404" pitchFamily="49" charset="0"/>
              <a:buChar char="o"/>
            </a:pPr>
            <a:r>
              <a:rPr lang="en-US" sz="4400" dirty="0"/>
              <a:t>Razor Views (MVC)</a:t>
            </a:r>
          </a:p>
          <a:p>
            <a:pPr lvl="0">
              <a:buFont typeface="Courier New" panose="02070309020205020404" pitchFamily="49" charset="0"/>
              <a:buChar char="o"/>
            </a:pPr>
            <a:r>
              <a:rPr lang="en-US" sz="4400" dirty="0"/>
              <a:t>Razor Pages</a:t>
            </a:r>
          </a:p>
          <a:p>
            <a:pPr lvl="0">
              <a:buFont typeface="Courier New" panose="02070309020205020404" pitchFamily="49" charset="0"/>
              <a:buChar char="o"/>
            </a:pPr>
            <a:r>
              <a:rPr lang="en-US" sz="4400" dirty="0"/>
              <a:t>Razor Components</a:t>
            </a:r>
          </a:p>
          <a:p>
            <a:pPr lvl="0">
              <a:buFont typeface="Courier New" panose="02070309020205020404" pitchFamily="49" charset="0"/>
              <a:buChar char="o"/>
            </a:pPr>
            <a:r>
              <a:rPr lang="en-US" sz="4400" dirty="0"/>
              <a:t>Headless (Web API + JavaScript)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358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BFA56B-7CDB-6D4A-DCA1-322606740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UI, the choice is yours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F2C068-7A31-A250-1175-984ABAD6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chemeClr val="accent5"/>
              </a:buClr>
              <a:buSzPct val="110000"/>
              <a:buFont typeface="Courier New" panose="02070309020205020404" pitchFamily="49" charset="0"/>
              <a:buChar char="o"/>
            </a:pPr>
            <a:r>
              <a:rPr lang="en-US" sz="4400" dirty="0"/>
              <a:t>Razor Views (MVC)</a:t>
            </a:r>
          </a:p>
          <a:p>
            <a:pPr lvl="0">
              <a:buClr>
                <a:schemeClr val="accent5"/>
              </a:buClr>
              <a:buSzPct val="110000"/>
              <a:buFont typeface="Courier New" panose="02070309020205020404" pitchFamily="49" charset="0"/>
              <a:buChar char="o"/>
            </a:pPr>
            <a:r>
              <a:rPr lang="en-US" sz="4400" dirty="0"/>
              <a:t>Razor Pages</a:t>
            </a:r>
          </a:p>
          <a:p>
            <a:pPr lvl="0">
              <a:buClr>
                <a:schemeClr val="accent5"/>
              </a:buClr>
              <a:buSzPct val="110000"/>
              <a:buFont typeface="Courier New" panose="02070309020205020404" pitchFamily="49" charset="0"/>
              <a:buChar char="o"/>
            </a:pPr>
            <a:r>
              <a:rPr lang="en-US" sz="4400" dirty="0"/>
              <a:t>Razor Components</a:t>
            </a:r>
          </a:p>
          <a:p>
            <a:pPr lvl="0">
              <a:buClr>
                <a:schemeClr val="accent5"/>
              </a:buClr>
              <a:buSzPct val="110000"/>
              <a:buFont typeface="Courier New" panose="02070309020205020404" pitchFamily="49" charset="0"/>
              <a:buChar char="o"/>
            </a:pPr>
            <a:r>
              <a:rPr lang="en-US" sz="4400" dirty="0"/>
              <a:t>Headless (Web API + JavaScript)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Graphic 7" descr="Checkmark with solid fill">
            <a:extLst>
              <a:ext uri="{FF2B5EF4-FFF2-40B4-BE49-F238E27FC236}">
                <a16:creationId xmlns:a16="http://schemas.microsoft.com/office/drawing/2014/main" id="{99CDC661-DAB4-7F57-F0B8-7C622DBB6B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177" y="1673291"/>
            <a:ext cx="658052" cy="65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089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BFA56B-7CDB-6D4A-DCA1-322606740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UI, the choice is yours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F2C068-7A31-A250-1175-984ABAD6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chemeClr val="accent5"/>
              </a:buClr>
              <a:buSzPct val="110000"/>
              <a:buFont typeface="Wingdings" panose="05000000000000000000" pitchFamily="2" charset="2"/>
              <a:buChar char="q"/>
            </a:pPr>
            <a:r>
              <a:rPr lang="en-US" sz="4400" dirty="0"/>
              <a:t>Razor Views (MVC)</a:t>
            </a:r>
          </a:p>
          <a:p>
            <a:pPr lvl="0">
              <a:buClr>
                <a:schemeClr val="accent5"/>
              </a:buClr>
              <a:buSzPct val="110000"/>
              <a:buFont typeface="Wingdings" panose="05000000000000000000" pitchFamily="2" charset="2"/>
              <a:buChar char="q"/>
            </a:pPr>
            <a:r>
              <a:rPr lang="en-US" sz="4400" dirty="0"/>
              <a:t>Razor Pages</a:t>
            </a:r>
          </a:p>
          <a:p>
            <a:pPr lvl="0">
              <a:buClr>
                <a:schemeClr val="accent5"/>
              </a:buClr>
              <a:buSzPct val="110000"/>
              <a:buFont typeface="Wingdings" panose="05000000000000000000" pitchFamily="2" charset="2"/>
              <a:buChar char="q"/>
            </a:pPr>
            <a:r>
              <a:rPr lang="en-US" sz="4400" dirty="0"/>
              <a:t>Razor Components</a:t>
            </a:r>
          </a:p>
          <a:p>
            <a:pPr lvl="0">
              <a:buClr>
                <a:schemeClr val="accent5"/>
              </a:buClr>
              <a:buSzPct val="110000"/>
              <a:buFont typeface="Wingdings" panose="05000000000000000000" pitchFamily="2" charset="2"/>
              <a:buChar char="q"/>
            </a:pPr>
            <a:r>
              <a:rPr lang="en-US" sz="4400" dirty="0"/>
              <a:t>Headless (Web API + JavaScript)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Graphic 1" descr="Checkmark with solid fill">
            <a:extLst>
              <a:ext uri="{FF2B5EF4-FFF2-40B4-BE49-F238E27FC236}">
                <a16:creationId xmlns:a16="http://schemas.microsoft.com/office/drawing/2014/main" id="{F2BADFA0-E5FF-303D-275A-289AC234B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177" y="1673291"/>
            <a:ext cx="658052" cy="65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268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BFA56B-7CDB-6D4A-DCA1-322606740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UI, the choice is yours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F2C068-7A31-A250-1175-984ABAD6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chemeClr val="accent5"/>
              </a:buClr>
              <a:buSzPct val="110000"/>
              <a:buFont typeface="Wingdings" panose="05000000000000000000" pitchFamily="2" charset="2"/>
              <a:buChar char="q"/>
            </a:pPr>
            <a:r>
              <a:rPr lang="en-US" sz="4400" dirty="0"/>
              <a:t>Razor Views (MVC)</a:t>
            </a:r>
          </a:p>
          <a:p>
            <a:pPr lvl="0">
              <a:buClr>
                <a:schemeClr val="accent5"/>
              </a:buClr>
              <a:buSzPct val="110000"/>
              <a:buFont typeface="Wingdings" panose="05000000000000000000" pitchFamily="2" charset="2"/>
              <a:buChar char="q"/>
            </a:pPr>
            <a:r>
              <a:rPr lang="en-US" sz="4400" dirty="0"/>
              <a:t>Razor Pages</a:t>
            </a:r>
          </a:p>
          <a:p>
            <a:pPr lvl="0">
              <a:buClr>
                <a:schemeClr val="accent5"/>
              </a:buClr>
              <a:buSzPct val="110000"/>
              <a:buFont typeface="Wingdings" panose="05000000000000000000" pitchFamily="2" charset="2"/>
              <a:buChar char="q"/>
            </a:pPr>
            <a:r>
              <a:rPr lang="en-US" sz="4400" dirty="0"/>
              <a:t>Razor Components</a:t>
            </a:r>
          </a:p>
          <a:p>
            <a:pPr lvl="0">
              <a:buClr>
                <a:schemeClr val="accent5"/>
              </a:buClr>
              <a:buSzPct val="110000"/>
              <a:buFont typeface="Wingdings" panose="05000000000000000000" pitchFamily="2" charset="2"/>
              <a:buChar char="q"/>
            </a:pPr>
            <a:r>
              <a:rPr lang="en-US" sz="4400" dirty="0"/>
              <a:t>Headless (Web API + JavaScript)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Graphic 1" descr="Checkmark with solid fill">
            <a:extLst>
              <a:ext uri="{FF2B5EF4-FFF2-40B4-BE49-F238E27FC236}">
                <a16:creationId xmlns:a16="http://schemas.microsoft.com/office/drawing/2014/main" id="{F2BADFA0-E5FF-303D-275A-289AC234B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177" y="1673291"/>
            <a:ext cx="658052" cy="658052"/>
          </a:xfrm>
          <a:prstGeom prst="rect">
            <a:avLst/>
          </a:prstGeom>
        </p:spPr>
      </p:pic>
      <p:pic>
        <p:nvPicPr>
          <p:cNvPr id="3" name="Graphic 2" descr="Checkmark with solid fill">
            <a:extLst>
              <a:ext uri="{FF2B5EF4-FFF2-40B4-BE49-F238E27FC236}">
                <a16:creationId xmlns:a16="http://schemas.microsoft.com/office/drawing/2014/main" id="{5BD9824C-83D3-C4E9-B3C7-E5DAFC4A78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177" y="2404009"/>
            <a:ext cx="658052" cy="658052"/>
          </a:xfrm>
          <a:prstGeom prst="rect">
            <a:avLst/>
          </a:prstGeom>
        </p:spPr>
      </p:pic>
      <p:pic>
        <p:nvPicPr>
          <p:cNvPr id="6" name="Graphic 5" descr="Checkmark with solid fill">
            <a:extLst>
              <a:ext uri="{FF2B5EF4-FFF2-40B4-BE49-F238E27FC236}">
                <a16:creationId xmlns:a16="http://schemas.microsoft.com/office/drawing/2014/main" id="{C5CDAE4D-E484-C998-72DD-41DC16E94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177" y="3126100"/>
            <a:ext cx="658052" cy="658052"/>
          </a:xfrm>
          <a:prstGeom prst="rect">
            <a:avLst/>
          </a:prstGeom>
        </p:spPr>
      </p:pic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D1F98D33-2A6F-72FB-7E66-B275B24C7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177" y="3848191"/>
            <a:ext cx="658052" cy="65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248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06830B-45F1-4EC3-B21C-662EEB201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is Modular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E4AC83-7D19-42D5-10D8-D4F07A7BC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1298" y="1825626"/>
            <a:ext cx="7651102" cy="4422775"/>
          </a:xfrm>
        </p:spPr>
        <p:txBody>
          <a:bodyPr/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01: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builder =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WebApplication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.CreateBuilder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args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02: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Add Web API controllers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03: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builder.Services.AddControllers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04: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Add Razor Views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05: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builder.Services.AddMvc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  <a:endParaRPr lang="en-US" sz="1800" dirty="0">
              <a:solidFill>
                <a:srgbClr val="0000FF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06: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app 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builder.Build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07: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Configure Routing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08: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app.MapControllers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dirty="0"/>
          </a:p>
        </p:txBody>
      </p:sp>
      <p:pic>
        <p:nvPicPr>
          <p:cNvPr id="10" name="Picture 9" descr="A cartoon character holding a hammer and toolbox&#10;&#10;Description automatically generated">
            <a:extLst>
              <a:ext uri="{FF2B5EF4-FFF2-40B4-BE49-F238E27FC236}">
                <a16:creationId xmlns:a16="http://schemas.microsoft.com/office/drawing/2014/main" id="{4FC490C6-4FDE-23E3-BD7A-FCCDBEE40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64" y="1825626"/>
            <a:ext cx="3721359" cy="372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703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06830B-45F1-4EC3-B21C-662EEB201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is Modular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E4AC83-7D19-42D5-10D8-D4F07A7BC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1298" y="1825626"/>
            <a:ext cx="7651102" cy="4422775"/>
          </a:xfrm>
        </p:spPr>
        <p:txBody>
          <a:bodyPr/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01: </a:t>
            </a:r>
            <a:r>
              <a:rPr lang="en-US" sz="18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builder =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WebApplication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.CreateBuilder</a:t>
            </a:r>
            <a:r>
              <a:rPr lang="en-US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args</a:t>
            </a:r>
            <a:r>
              <a:rPr lang="en-US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02: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Add Web API controllers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03: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builder.Services.AddControllers</a:t>
            </a:r>
            <a:r>
              <a:rPr lang="en-US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04: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Add Razor Views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05: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builder.Services.AddMvc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  <a:endParaRPr lang="en-US" sz="1800" dirty="0">
              <a:solidFill>
                <a:srgbClr val="0000FF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06: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app 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builder.Build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07: </a:t>
            </a:r>
            <a:r>
              <a:rPr lang="en-US" sz="1800" dirty="0">
                <a:solidFill>
                  <a:srgbClr val="00B050"/>
                </a:solidFill>
                <a:latin typeface="Cascadia Mono" panose="020B0609020000020004" pitchFamily="49" charset="0"/>
              </a:rPr>
              <a:t>// Configure Routing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ascadia Mono" panose="020B0609020000020004" pitchFamily="49" charset="0"/>
              </a:rPr>
              <a:t>08: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app.MapControllers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5F7C6C4-80EA-4A4D-8829-EC92194C7B3A}"/>
              </a:ext>
            </a:extLst>
          </p:cNvPr>
          <p:cNvGrpSpPr/>
          <p:nvPr/>
        </p:nvGrpSpPr>
        <p:grpSpPr>
          <a:xfrm>
            <a:off x="1206759" y="3466322"/>
            <a:ext cx="1651519" cy="1651519"/>
            <a:chOff x="2209796" y="5187382"/>
            <a:chExt cx="1651519" cy="1651519"/>
          </a:xfrm>
        </p:grpSpPr>
        <p:pic>
          <p:nvPicPr>
            <p:cNvPr id="12" name="Graphic 11" descr="Puzzle with solid fill">
              <a:extLst>
                <a:ext uri="{FF2B5EF4-FFF2-40B4-BE49-F238E27FC236}">
                  <a16:creationId xmlns:a16="http://schemas.microsoft.com/office/drawing/2014/main" id="{0A6AEBFC-305E-4846-495B-F393ECEB1D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09796" y="5187382"/>
              <a:ext cx="1651519" cy="1651519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C5BB3F7-933A-9D3F-41BA-671B8EBA44C9}"/>
                </a:ext>
              </a:extLst>
            </p:cNvPr>
            <p:cNvSpPr txBox="1"/>
            <p:nvPr/>
          </p:nvSpPr>
          <p:spPr>
            <a:xfrm rot="18953115">
              <a:off x="2610722" y="5783833"/>
              <a:ext cx="8338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HTTP:</a:t>
              </a:r>
            </a:p>
          </p:txBody>
        </p:sp>
      </p:grpSp>
      <p:pic>
        <p:nvPicPr>
          <p:cNvPr id="3" name="Graphic 2" descr="Shopping cart with solid fill">
            <a:extLst>
              <a:ext uri="{FF2B5EF4-FFF2-40B4-BE49-F238E27FC236}">
                <a16:creationId xmlns:a16="http://schemas.microsoft.com/office/drawing/2014/main" id="{8DCE5F3F-A8D8-CC11-B6BF-DD1B300BF5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8416" y="4292082"/>
            <a:ext cx="1956319" cy="195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19699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564</TotalTime>
  <Words>621</Words>
  <Application>Microsoft Office PowerPoint</Application>
  <PresentationFormat>Widescreen</PresentationFormat>
  <Paragraphs>119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Space Grotesk Medium</vt:lpstr>
      <vt:lpstr>Slack-Lato</vt:lpstr>
      <vt:lpstr>Courier New</vt:lpstr>
      <vt:lpstr>Consolas</vt:lpstr>
      <vt:lpstr>Arial</vt:lpstr>
      <vt:lpstr>Calibri</vt:lpstr>
      <vt:lpstr>Open Sans</vt:lpstr>
      <vt:lpstr>Cascadia Mono</vt:lpstr>
      <vt:lpstr>Wingdings</vt:lpstr>
      <vt:lpstr>1_Office Theme</vt:lpstr>
      <vt:lpstr>PowerPoint Presentation</vt:lpstr>
      <vt:lpstr>Integrating Blazor with existing .NET web apps</vt:lpstr>
      <vt:lpstr>ASP.NET Core UI, the choice is yours</vt:lpstr>
      <vt:lpstr>ASP.NET Core UI, the choice is yours</vt:lpstr>
      <vt:lpstr>ASP.NET Core UI, the choice is yours</vt:lpstr>
      <vt:lpstr>ASP.NET Core UI, the choice is yours</vt:lpstr>
      <vt:lpstr>ASP.NET Core UI, the choice is yours</vt:lpstr>
      <vt:lpstr>ASP.NET Core is Modular</vt:lpstr>
      <vt:lpstr>ASP.NET Core is Modular</vt:lpstr>
      <vt:lpstr>ASP.NET Core is Modular</vt:lpstr>
      <vt:lpstr>ASP.NET Core is Modular</vt:lpstr>
      <vt:lpstr>ASP.NET Core is Modular</vt:lpstr>
      <vt:lpstr>ASP.NET Core UI, the choice is yours</vt:lpstr>
      <vt:lpstr>Modernization with Razor Components</vt:lpstr>
      <vt:lpstr>Demo</vt:lpstr>
      <vt:lpstr>Resources</vt:lpstr>
      <vt:lpstr>Download .NET 8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Ed Charbeneau</cp:lastModifiedBy>
  <cp:revision>16</cp:revision>
  <dcterms:created xsi:type="dcterms:W3CDTF">2023-09-13T17:25:02Z</dcterms:created>
  <dcterms:modified xsi:type="dcterms:W3CDTF">2023-11-06T17:19:47Z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